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5"/>
  </p:sldMasterIdLst>
  <p:sldIdLst>
    <p:sldId id="256" r:id="rId6"/>
    <p:sldId id="257" r:id="rId7"/>
    <p:sldId id="262" r:id="rId8"/>
    <p:sldId id="258" r:id="rId9"/>
    <p:sldId id="259" r:id="rId10"/>
    <p:sldId id="260" r:id="rId11"/>
    <p:sldId id="261" r:id="rId12"/>
    <p:sldId id="263" r:id="rId13"/>
    <p:sldId id="265" r:id="rId14"/>
    <p:sldId id="264" r:id="rId15"/>
    <p:sldId id="266" r:id="rId16"/>
    <p:sldId id="267" r:id="rId17"/>
    <p:sldId id="268" r:id="rId18"/>
    <p:sldId id="269" r:id="rId19"/>
    <p:sldId id="270"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endParaRPr kumimoji="1" lang="en-US" sz="2400">
                <a:latin typeface="Times New Roman" charset="0"/>
                <a:ea typeface="ＭＳ Ｐゴシック"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defRPr/>
              </a:pPr>
              <a:endParaRPr kumimoji="1" lang="en-US" sz="2400">
                <a:latin typeface="Times New Roman" charset="0"/>
                <a:ea typeface="ＭＳ Ｐゴシック"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charset="0"/>
              <a:buNone/>
              <a:defRPr>
                <a:solidFill>
                  <a:schemeClr val="tx2"/>
                </a:solidFill>
              </a:defRPr>
            </a:lvl1pPr>
          </a:lstStyle>
          <a:p>
            <a:pPr lvl="0"/>
            <a:r>
              <a:rPr lang="en-US" noProof="0" smtClean="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noProof="0" smtClean="0"/>
              <a:t>Click to edit Master title style</a:t>
            </a:r>
          </a:p>
        </p:txBody>
      </p:sp>
      <p:sp>
        <p:nvSpPr>
          <p:cNvPr id="10" name="Rectangle 9"/>
          <p:cNvSpPr>
            <a:spLocks noGrp="1" noChangeArrowheads="1"/>
          </p:cNvSpPr>
          <p:nvPr>
            <p:ph type="dt" sz="quarter"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a:defRPr smtClean="0">
                <a:solidFill>
                  <a:schemeClr val="bg1"/>
                </a:solidFill>
              </a:defRPr>
            </a:lvl1pPr>
          </a:lstStyle>
          <a:p>
            <a:pPr>
              <a:defRPr/>
            </a:pPr>
            <a:endParaRPr lang="en-US"/>
          </a:p>
        </p:txBody>
      </p:sp>
      <p:sp>
        <p:nvSpPr>
          <p:cNvPr id="11" name="Rectangle 10"/>
          <p:cNvSpPr>
            <a:spLocks noGrp="1" noChangeArrowheads="1"/>
          </p:cNvSpPr>
          <p:nvPr>
            <p:ph type="ftr"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algn="r">
              <a:defRPr smtClean="0"/>
            </a:lvl1pPr>
          </a:lstStyle>
          <a:p>
            <a:pPr>
              <a:defRPr/>
            </a:pPr>
            <a:endParaRPr lang="en-US"/>
          </a:p>
        </p:txBody>
      </p:sp>
      <p:sp>
        <p:nvSpPr>
          <p:cNvPr id="12" name="Rectangle 11"/>
          <p:cNvSpPr>
            <a:spLocks noGrp="1" noChangeArrowheads="1"/>
          </p:cNvSpPr>
          <p:nvPr>
            <p:ph type="sldNum" sz="quarter" idx="12"/>
          </p:nvPr>
        </p:nvSpPr>
        <p:spPr>
          <a:xfrm>
            <a:off x="76200" y="6248400"/>
            <a:ext cx="587375" cy="4889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nchorCtr="0"/>
          <a:lstStyle>
            <a:lvl1pPr>
              <a:defRPr/>
            </a:lvl1pPr>
          </a:lstStyle>
          <a:p>
            <a:fld id="{6F391F47-9D55-4D6C-A56D-4CB907634D87}" type="slidenum">
              <a:rPr lang="en-US" altLang="en-US"/>
              <a:pPr/>
              <a:t>‹#›</a:t>
            </a:fld>
            <a:endParaRPr lang="en-US" altLang="en-US"/>
          </a:p>
        </p:txBody>
      </p:sp>
    </p:spTree>
    <p:extLst>
      <p:ext uri="{BB962C8B-B14F-4D97-AF65-F5344CB8AC3E}">
        <p14:creationId xmlns:p14="http://schemas.microsoft.com/office/powerpoint/2010/main" val="3827401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15EE31E2-C6A1-41FB-BCD7-CF0D90E174C0}" type="slidenum">
              <a:rPr lang="en-US" altLang="en-US"/>
              <a:pPr/>
              <a:t>‹#›</a:t>
            </a:fld>
            <a:endParaRPr lang="en-US" altLang="en-US"/>
          </a:p>
        </p:txBody>
      </p:sp>
    </p:spTree>
    <p:extLst>
      <p:ext uri="{BB962C8B-B14F-4D97-AF65-F5344CB8AC3E}">
        <p14:creationId xmlns:p14="http://schemas.microsoft.com/office/powerpoint/2010/main" val="3083604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10C3E9C5-AF4D-46AD-8B99-1A6A1F06FD3E}" type="slidenum">
              <a:rPr lang="en-US" altLang="en-US"/>
              <a:pPr/>
              <a:t>‹#›</a:t>
            </a:fld>
            <a:endParaRPr lang="en-US" altLang="en-US"/>
          </a:p>
        </p:txBody>
      </p:sp>
    </p:spTree>
    <p:extLst>
      <p:ext uri="{BB962C8B-B14F-4D97-AF65-F5344CB8AC3E}">
        <p14:creationId xmlns:p14="http://schemas.microsoft.com/office/powerpoint/2010/main" val="377718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924800" cy="1143000"/>
          </a:xfrm>
        </p:spPr>
        <p:txBody>
          <a:bodyPr/>
          <a:lstStyle/>
          <a:p>
            <a:r>
              <a:rPr lang="en-CA" smtClean="0"/>
              <a:t>Click to edit Master title style</a:t>
            </a:r>
            <a:endParaRPr lang="en-US"/>
          </a:p>
        </p:txBody>
      </p:sp>
      <p:sp>
        <p:nvSpPr>
          <p:cNvPr id="3" name="Text Placeholder 2"/>
          <p:cNvSpPr>
            <a:spLocks noGrp="1"/>
          </p:cNvSpPr>
          <p:nvPr>
            <p:ph type="body" sz="half" idx="1"/>
          </p:nvPr>
        </p:nvSpPr>
        <p:spPr>
          <a:xfrm>
            <a:off x="838200" y="2362200"/>
            <a:ext cx="3770313" cy="3724275"/>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3FFE726B-EEFE-4C6A-8787-3E756E0F6D30}" type="slidenum">
              <a:rPr lang="en-US" altLang="en-US"/>
              <a:pPr/>
              <a:t>‹#›</a:t>
            </a:fld>
            <a:endParaRPr lang="en-US" altLang="en-US"/>
          </a:p>
        </p:txBody>
      </p:sp>
    </p:spTree>
    <p:extLst>
      <p:ext uri="{BB962C8B-B14F-4D97-AF65-F5344CB8AC3E}">
        <p14:creationId xmlns:p14="http://schemas.microsoft.com/office/powerpoint/2010/main" val="3895499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AEF60B18-632D-4714-AC1D-22FC1CC5496C}" type="slidenum">
              <a:rPr lang="en-US" altLang="en-US"/>
              <a:pPr/>
              <a:t>‹#›</a:t>
            </a:fld>
            <a:endParaRPr lang="en-US" altLang="en-US"/>
          </a:p>
        </p:txBody>
      </p:sp>
    </p:spTree>
    <p:extLst>
      <p:ext uri="{BB962C8B-B14F-4D97-AF65-F5344CB8AC3E}">
        <p14:creationId xmlns:p14="http://schemas.microsoft.com/office/powerpoint/2010/main" val="2396648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CA"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195ADF5C-1A87-4099-8E9A-51A506E3A103}" type="slidenum">
              <a:rPr lang="en-US" altLang="en-US"/>
              <a:pPr/>
              <a:t>‹#›</a:t>
            </a:fld>
            <a:endParaRPr lang="en-US" altLang="en-US"/>
          </a:p>
        </p:txBody>
      </p:sp>
    </p:spTree>
    <p:extLst>
      <p:ext uri="{BB962C8B-B14F-4D97-AF65-F5344CB8AC3E}">
        <p14:creationId xmlns:p14="http://schemas.microsoft.com/office/powerpoint/2010/main" val="2059209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8F5E20FA-242C-4CA0-9BCA-CB6C2118B963}" type="slidenum">
              <a:rPr lang="en-US" altLang="en-US"/>
              <a:pPr/>
              <a:t>‹#›</a:t>
            </a:fld>
            <a:endParaRPr lang="en-US" altLang="en-US"/>
          </a:p>
        </p:txBody>
      </p:sp>
    </p:spTree>
    <p:extLst>
      <p:ext uri="{BB962C8B-B14F-4D97-AF65-F5344CB8AC3E}">
        <p14:creationId xmlns:p14="http://schemas.microsoft.com/office/powerpoint/2010/main" val="2749661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fld id="{36CB17B5-BC67-4C19-BD83-0BA5AA088F1D}" type="slidenum">
              <a:rPr lang="en-US" altLang="en-US"/>
              <a:pPr/>
              <a:t>‹#›</a:t>
            </a:fld>
            <a:endParaRPr lang="en-US" altLang="en-US"/>
          </a:p>
        </p:txBody>
      </p:sp>
    </p:spTree>
    <p:extLst>
      <p:ext uri="{BB962C8B-B14F-4D97-AF65-F5344CB8AC3E}">
        <p14:creationId xmlns:p14="http://schemas.microsoft.com/office/powerpoint/2010/main" val="4187927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fld id="{113AC332-0789-4095-B4B9-73010DF7225B}" type="slidenum">
              <a:rPr lang="en-US" altLang="en-US"/>
              <a:pPr/>
              <a:t>‹#›</a:t>
            </a:fld>
            <a:endParaRPr lang="en-US" altLang="en-US"/>
          </a:p>
        </p:txBody>
      </p:sp>
    </p:spTree>
    <p:extLst>
      <p:ext uri="{BB962C8B-B14F-4D97-AF65-F5344CB8AC3E}">
        <p14:creationId xmlns:p14="http://schemas.microsoft.com/office/powerpoint/2010/main" val="1967285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fld id="{82D2B23B-2074-4B4E-95A4-9AAB11F944FD}" type="slidenum">
              <a:rPr lang="en-US" altLang="en-US"/>
              <a:pPr/>
              <a:t>‹#›</a:t>
            </a:fld>
            <a:endParaRPr lang="en-US" altLang="en-US"/>
          </a:p>
        </p:txBody>
      </p:sp>
    </p:spTree>
    <p:extLst>
      <p:ext uri="{BB962C8B-B14F-4D97-AF65-F5344CB8AC3E}">
        <p14:creationId xmlns:p14="http://schemas.microsoft.com/office/powerpoint/2010/main" val="3991081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BDE72BF8-1C50-4716-9852-E4CBF080FF52}" type="slidenum">
              <a:rPr lang="en-US" altLang="en-US"/>
              <a:pPr/>
              <a:t>‹#›</a:t>
            </a:fld>
            <a:endParaRPr lang="en-US" altLang="en-US"/>
          </a:p>
        </p:txBody>
      </p:sp>
    </p:spTree>
    <p:extLst>
      <p:ext uri="{BB962C8B-B14F-4D97-AF65-F5344CB8AC3E}">
        <p14:creationId xmlns:p14="http://schemas.microsoft.com/office/powerpoint/2010/main" val="167094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4C3709B1-6B06-4B8E-9A72-D703B1A6CDAE}" type="slidenum">
              <a:rPr lang="en-US" altLang="en-US"/>
              <a:pPr/>
              <a:t>‹#›</a:t>
            </a:fld>
            <a:endParaRPr lang="en-US" altLang="en-US"/>
          </a:p>
        </p:txBody>
      </p:sp>
    </p:spTree>
    <p:extLst>
      <p:ext uri="{BB962C8B-B14F-4D97-AF65-F5344CB8AC3E}">
        <p14:creationId xmlns:p14="http://schemas.microsoft.com/office/powerpoint/2010/main" val="567466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4100"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101"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wrap="none"/>
              <a:lstStyle/>
              <a:p>
                <a:endParaRPr lang="en-CA"/>
              </a:p>
            </p:txBody>
          </p:sp>
        </p:grpSp>
        <p:grpSp>
          <p:nvGrpSpPr>
            <p:cNvPr id="1033" name="Group 6"/>
            <p:cNvGrpSpPr>
              <a:grpSpLocks/>
            </p:cNvGrpSpPr>
            <p:nvPr/>
          </p:nvGrpSpPr>
          <p:grpSpPr bwMode="auto">
            <a:xfrm>
              <a:off x="144" y="1248"/>
              <a:ext cx="4656" cy="201"/>
              <a:chOff x="144" y="1248"/>
              <a:chExt cx="4656" cy="201"/>
            </a:xfrm>
          </p:grpSpPr>
          <p:sp>
            <p:nvSpPr>
              <p:cNvPr id="4103"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104"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grpSp>
      <p:sp>
        <p:nvSpPr>
          <p:cNvPr id="4105"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4106"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eaLnBrk="1" hangingPunct="1">
              <a:defRPr sz="1400" smtClean="0">
                <a:latin typeface="Arial" charset="0"/>
                <a:ea typeface="ＭＳ Ｐゴシック" charset="0"/>
              </a:defRPr>
            </a:lvl1pPr>
          </a:lstStyle>
          <a:p>
            <a:pPr>
              <a:defRPr/>
            </a:pPr>
            <a:endParaRPr lang="en-US"/>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ctr" eaLnBrk="1" hangingPunct="1">
              <a:defRPr sz="1400" smtClean="0">
                <a:latin typeface="Arial" charset="0"/>
                <a:ea typeface="ＭＳ Ｐゴシック" charset="0"/>
              </a:defRPr>
            </a:lvl1pPr>
          </a:lstStyle>
          <a:p>
            <a:pPr>
              <a:defRPr/>
            </a:pPr>
            <a:endParaRPr lang="en-US"/>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defRPr>
            </a:lvl1pPr>
          </a:lstStyle>
          <a:p>
            <a:fld id="{D95E50B8-E601-48A1-86E9-6AEE8A78133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74"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0" fontAlgn="base" hangingPunct="0">
        <a:lnSpc>
          <a:spcPct val="90000"/>
        </a:lnSpc>
        <a:spcBef>
          <a:spcPct val="0"/>
        </a:spcBef>
        <a:spcAft>
          <a:spcPct val="0"/>
        </a:spcAft>
        <a:defRPr sz="3600" b="1">
          <a:solidFill>
            <a:schemeClr val="tx2"/>
          </a:solidFill>
          <a:latin typeface="+mj-lt"/>
          <a:ea typeface="MS PGothic" panose="020B0600070205080204" pitchFamily="34" charset="-128"/>
          <a:cs typeface="+mj-cs"/>
        </a:defRPr>
      </a:lvl1pPr>
      <a:lvl2pPr algn="l" rtl="0" eaLnBrk="0" fontAlgn="base" hangingPunct="0">
        <a:lnSpc>
          <a:spcPct val="90000"/>
        </a:lnSpc>
        <a:spcBef>
          <a:spcPct val="0"/>
        </a:spcBef>
        <a:spcAft>
          <a:spcPct val="0"/>
        </a:spcAft>
        <a:defRPr sz="3600" b="1">
          <a:solidFill>
            <a:schemeClr val="tx2"/>
          </a:solidFill>
          <a:latin typeface="Arial" charset="0"/>
          <a:ea typeface="MS PGothic" panose="020B0600070205080204" pitchFamily="34" charset="-128"/>
        </a:defRPr>
      </a:lvl2pPr>
      <a:lvl3pPr algn="l" rtl="0" eaLnBrk="0" fontAlgn="base" hangingPunct="0">
        <a:lnSpc>
          <a:spcPct val="90000"/>
        </a:lnSpc>
        <a:spcBef>
          <a:spcPct val="0"/>
        </a:spcBef>
        <a:spcAft>
          <a:spcPct val="0"/>
        </a:spcAft>
        <a:defRPr sz="3600" b="1">
          <a:solidFill>
            <a:schemeClr val="tx2"/>
          </a:solidFill>
          <a:latin typeface="Arial" charset="0"/>
          <a:ea typeface="MS PGothic" panose="020B0600070205080204" pitchFamily="34" charset="-128"/>
        </a:defRPr>
      </a:lvl3pPr>
      <a:lvl4pPr algn="l" rtl="0" eaLnBrk="0" fontAlgn="base" hangingPunct="0">
        <a:lnSpc>
          <a:spcPct val="90000"/>
        </a:lnSpc>
        <a:spcBef>
          <a:spcPct val="0"/>
        </a:spcBef>
        <a:spcAft>
          <a:spcPct val="0"/>
        </a:spcAft>
        <a:defRPr sz="3600" b="1">
          <a:solidFill>
            <a:schemeClr val="tx2"/>
          </a:solidFill>
          <a:latin typeface="Arial" charset="0"/>
          <a:ea typeface="MS PGothic" panose="020B0600070205080204" pitchFamily="34" charset="-128"/>
        </a:defRPr>
      </a:lvl4pPr>
      <a:lvl5pPr algn="l" rtl="0" eaLnBrk="0" fontAlgn="base" hangingPunct="0">
        <a:lnSpc>
          <a:spcPct val="90000"/>
        </a:lnSpc>
        <a:spcBef>
          <a:spcPct val="0"/>
        </a:spcBef>
        <a:spcAft>
          <a:spcPct val="0"/>
        </a:spcAft>
        <a:defRPr sz="3600" b="1">
          <a:solidFill>
            <a:schemeClr val="tx2"/>
          </a:solidFill>
          <a:latin typeface="Arial" charset="0"/>
          <a:ea typeface="MS PGothic" panose="020B0600070205080204" pitchFamily="34" charset="-128"/>
        </a:defRPr>
      </a:lvl5pPr>
      <a:lvl6pPr marL="457200" algn="l" rtl="0" fontAlgn="base">
        <a:lnSpc>
          <a:spcPct val="90000"/>
        </a:lnSpc>
        <a:spcBef>
          <a:spcPct val="0"/>
        </a:spcBef>
        <a:spcAft>
          <a:spcPct val="0"/>
        </a:spcAft>
        <a:defRPr sz="3600" b="1">
          <a:solidFill>
            <a:schemeClr val="tx2"/>
          </a:solidFill>
          <a:latin typeface="Arial" charset="0"/>
          <a:ea typeface="ＭＳ Ｐゴシック" charset="0"/>
        </a:defRPr>
      </a:lvl6pPr>
      <a:lvl7pPr marL="914400" algn="l" rtl="0" fontAlgn="base">
        <a:lnSpc>
          <a:spcPct val="90000"/>
        </a:lnSpc>
        <a:spcBef>
          <a:spcPct val="0"/>
        </a:spcBef>
        <a:spcAft>
          <a:spcPct val="0"/>
        </a:spcAft>
        <a:defRPr sz="3600" b="1">
          <a:solidFill>
            <a:schemeClr val="tx2"/>
          </a:solidFill>
          <a:latin typeface="Arial" charset="0"/>
          <a:ea typeface="ＭＳ Ｐゴシック" charset="0"/>
        </a:defRPr>
      </a:lvl7pPr>
      <a:lvl8pPr marL="1371600" algn="l" rtl="0" fontAlgn="base">
        <a:lnSpc>
          <a:spcPct val="90000"/>
        </a:lnSpc>
        <a:spcBef>
          <a:spcPct val="0"/>
        </a:spcBef>
        <a:spcAft>
          <a:spcPct val="0"/>
        </a:spcAft>
        <a:defRPr sz="3600" b="1">
          <a:solidFill>
            <a:schemeClr val="tx2"/>
          </a:solidFill>
          <a:latin typeface="Arial" charset="0"/>
          <a:ea typeface="ＭＳ Ｐゴシック" charset="0"/>
        </a:defRPr>
      </a:lvl8pPr>
      <a:lvl9pPr marL="1828800" algn="l" rtl="0" fontAlgn="base">
        <a:lnSpc>
          <a:spcPct val="90000"/>
        </a:lnSpc>
        <a:spcBef>
          <a:spcPct val="0"/>
        </a:spcBef>
        <a:spcAft>
          <a:spcPct val="0"/>
        </a:spcAft>
        <a:defRPr sz="3600" b="1">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lr>
          <a:schemeClr val="tx1"/>
        </a:buClr>
        <a:buSzPct val="75000"/>
        <a:buFont typeface="Wingdings" panose="05000000000000000000" pitchFamily="2" charset="2"/>
        <a:buChar char="l"/>
        <a:defRPr sz="2800">
          <a:solidFill>
            <a:schemeClr val="tx1"/>
          </a:solidFill>
          <a:latin typeface="+mn-lt"/>
          <a:ea typeface="MS PGothic" panose="020B0600070205080204" pitchFamily="34" charset="-128"/>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lr>
          <a:schemeClr val="tx1"/>
        </a:buClr>
        <a:buSzPct val="65000"/>
        <a:buFont typeface="Wingdings" charset="0"/>
        <a:buChar char="l"/>
        <a:defRPr>
          <a:solidFill>
            <a:schemeClr val="tx1"/>
          </a:solidFill>
          <a:latin typeface="+mn-lt"/>
          <a:ea typeface="+mn-ea"/>
        </a:defRPr>
      </a:lvl6pPr>
      <a:lvl7pPr marL="2971800" indent="-228600" algn="l" rtl="0" fontAlgn="base">
        <a:spcBef>
          <a:spcPct val="20000"/>
        </a:spcBef>
        <a:spcAft>
          <a:spcPct val="0"/>
        </a:spcAft>
        <a:buClr>
          <a:schemeClr val="tx1"/>
        </a:buClr>
        <a:buSzPct val="65000"/>
        <a:buFont typeface="Wingdings" charset="0"/>
        <a:buChar char="l"/>
        <a:defRPr>
          <a:solidFill>
            <a:schemeClr val="tx1"/>
          </a:solidFill>
          <a:latin typeface="+mn-lt"/>
          <a:ea typeface="+mn-ea"/>
        </a:defRPr>
      </a:lvl7pPr>
      <a:lvl8pPr marL="3429000" indent="-228600" algn="l" rtl="0" fontAlgn="base">
        <a:spcBef>
          <a:spcPct val="20000"/>
        </a:spcBef>
        <a:spcAft>
          <a:spcPct val="0"/>
        </a:spcAft>
        <a:buClr>
          <a:schemeClr val="tx1"/>
        </a:buClr>
        <a:buSzPct val="65000"/>
        <a:buFont typeface="Wingdings" charset="0"/>
        <a:buChar char="l"/>
        <a:defRPr>
          <a:solidFill>
            <a:schemeClr val="tx1"/>
          </a:solidFill>
          <a:latin typeface="+mn-lt"/>
          <a:ea typeface="+mn-ea"/>
        </a:defRPr>
      </a:lvl8pPr>
      <a:lvl9pPr marL="3886200" indent="-228600" algn="l" rtl="0" fontAlgn="base">
        <a:spcBef>
          <a:spcPct val="20000"/>
        </a:spcBef>
        <a:spcAft>
          <a:spcPct val="0"/>
        </a:spcAft>
        <a:buClr>
          <a:schemeClr val="tx1"/>
        </a:buClr>
        <a:buSzPct val="65000"/>
        <a:buFont typeface="Wingdings" charset="0"/>
        <a:buChar char="l"/>
        <a:defRPr>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5" Type="http://schemas.openxmlformats.org/officeDocument/2006/relationships/image" Target="../media/image3.jpeg"/><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Grp="1" noChangeArrowheads="1"/>
          </p:cNvSpPr>
          <p:nvPr>
            <p:ph type="ctrTitle"/>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defRPr/>
            </a:pPr>
            <a:r>
              <a:rPr lang="en-US" smtClean="0">
                <a:ea typeface="+mj-ea"/>
              </a:rPr>
              <a:t>VASCULAR PLANTS</a:t>
            </a:r>
          </a:p>
        </p:txBody>
      </p:sp>
      <p:sp>
        <p:nvSpPr>
          <p:cNvPr id="2051" name="Rectangle 3"/>
          <p:cNvSpPr>
            <a:spLocks noGrp="1" noChangeArrowheads="1"/>
          </p:cNvSpPr>
          <p:nvPr>
            <p:ph type="subTitle" idx="1"/>
          </p:nvPr>
        </p:nvSpPr>
        <p:spPr>
          <a:xfrm>
            <a:off x="1905000" y="2927350"/>
            <a:ext cx="7010400" cy="182245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defRPr/>
            </a:pPr>
            <a:r>
              <a:rPr lang="en-US" smtClean="0">
                <a:ea typeface="+mn-ea"/>
              </a:rPr>
              <a:t>CELLS</a:t>
            </a:r>
            <a:r>
              <a:rPr lang="en-US" smtClean="0">
                <a:ea typeface="+mn-ea"/>
                <a:sym typeface="Wingdings" charset="0"/>
              </a:rPr>
              <a:t>TISSUESORGANSORGANS</a:t>
            </a:r>
            <a:endParaRPr lang="en-US" smtClean="0">
              <a:ea typeface="+mn-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p:nvPr>
        </p:nvSpPr>
        <p:spPr/>
        <p:txBody>
          <a:bodyPr/>
          <a:lstStyle/>
          <a:p>
            <a:pPr eaLnBrk="1" hangingPunct="1">
              <a:defRPr/>
            </a:pPr>
            <a:endParaRPr lang="en-US" smtClean="0">
              <a:ea typeface="+mj-ea"/>
            </a:endParaRPr>
          </a:p>
        </p:txBody>
      </p:sp>
      <p:sp>
        <p:nvSpPr>
          <p:cNvPr id="21507" name="Rectangle 3"/>
          <p:cNvSpPr>
            <a:spLocks noGrp="1" noChangeArrowheads="1"/>
          </p:cNvSpPr>
          <p:nvPr>
            <p:ph type="body" idx="1"/>
          </p:nvPr>
        </p:nvSpPr>
        <p:spPr/>
        <p:txBody>
          <a:bodyPr/>
          <a:lstStyle/>
          <a:p>
            <a:pPr lvl="2" eaLnBrk="1" hangingPunct="1">
              <a:buFont typeface="Wingdings" charset="0"/>
              <a:buChar char="l"/>
              <a:defRPr/>
            </a:pPr>
            <a:r>
              <a:rPr lang="en-US" sz="2400" smtClean="0">
                <a:ea typeface="+mn-ea"/>
              </a:rPr>
              <a:t>Root Hairs:  fine hair like structures that cover the surface of the root of a plant.  They increase the surface area available for gas exchange and absorption of water by the roots.</a:t>
            </a:r>
          </a:p>
        </p:txBody>
      </p:sp>
      <p:pic>
        <p:nvPicPr>
          <p:cNvPr id="12291" name="Picture 5" descr="th?id=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4000500"/>
            <a:ext cx="203835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p:cNvSpPr>
            <a:spLocks noGrp="1" noChangeArrowheads="1"/>
          </p:cNvSpPr>
          <p:nvPr>
            <p:ph type="title"/>
          </p:nvPr>
        </p:nvSpPr>
        <p:spPr/>
        <p:txBody>
          <a:bodyPr/>
          <a:lstStyle/>
          <a:p>
            <a:pPr algn="ctr" eaLnBrk="1" hangingPunct="1">
              <a:defRPr/>
            </a:pPr>
            <a:r>
              <a:rPr lang="en-US" smtClean="0">
                <a:ea typeface="+mj-ea"/>
              </a:rPr>
              <a:t>VASCULAR</a:t>
            </a:r>
          </a:p>
        </p:txBody>
      </p:sp>
      <p:sp>
        <p:nvSpPr>
          <p:cNvPr id="24579" name="Rectangle 3"/>
          <p:cNvSpPr>
            <a:spLocks noGrp="1" noChangeArrowheads="1"/>
          </p:cNvSpPr>
          <p:nvPr>
            <p:ph type="body" idx="1"/>
          </p:nvPr>
        </p:nvSpPr>
        <p:spPr/>
        <p:txBody>
          <a:bodyPr/>
          <a:lstStyle/>
          <a:p>
            <a:pPr eaLnBrk="1" hangingPunct="1">
              <a:buFont typeface="Wingdings" charset="0"/>
              <a:buChar char="l"/>
              <a:defRPr/>
            </a:pPr>
            <a:r>
              <a:rPr lang="en-US" smtClean="0">
                <a:ea typeface="+mn-ea"/>
              </a:rPr>
              <a:t>System of tubes that run lengthwise throughout the stem of a plant and connect the roots to the leaves</a:t>
            </a:r>
          </a:p>
          <a:p>
            <a:pPr eaLnBrk="1" hangingPunct="1">
              <a:buFont typeface="Wingdings" charset="0"/>
              <a:buChar char="l"/>
              <a:defRPr/>
            </a:pPr>
            <a:r>
              <a:rPr lang="en-US" smtClean="0">
                <a:ea typeface="+mn-ea"/>
              </a:rPr>
              <a:t>What system in animals does this remind you of?</a:t>
            </a:r>
          </a:p>
          <a:p>
            <a:pPr lvl="2" eaLnBrk="1" hangingPunct="1">
              <a:buFont typeface="Wingdings" charset="0"/>
              <a:buChar char="l"/>
              <a:defRPr/>
            </a:pPr>
            <a:endParaRPr lang="en-US" smtClean="0">
              <a:ea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0" name="AutoShape 6"/>
          <p:cNvSpPr>
            <a:spLocks noGrp="1" noChangeArrowheads="1"/>
          </p:cNvSpPr>
          <p:nvPr>
            <p:ph type="title"/>
          </p:nvPr>
        </p:nvSpPr>
        <p:spPr/>
        <p:txBody>
          <a:bodyPr/>
          <a:lstStyle/>
          <a:p>
            <a:pPr eaLnBrk="1" hangingPunct="1">
              <a:defRPr/>
            </a:pPr>
            <a:endParaRPr lang="en-US" smtClean="0">
              <a:ea typeface="+mj-ea"/>
            </a:endParaRPr>
          </a:p>
        </p:txBody>
      </p:sp>
      <p:sp>
        <p:nvSpPr>
          <p:cNvPr id="26627" name="Rectangle 3"/>
          <p:cNvSpPr>
            <a:spLocks noGrp="1" noChangeArrowheads="1"/>
          </p:cNvSpPr>
          <p:nvPr>
            <p:ph type="body" sz="half" idx="1"/>
          </p:nvPr>
        </p:nvSpPr>
        <p:spPr>
          <a:xfrm>
            <a:off x="838200" y="2362200"/>
            <a:ext cx="3770313" cy="4038600"/>
          </a:xfrm>
        </p:spPr>
        <p:txBody>
          <a:bodyPr/>
          <a:lstStyle/>
          <a:p>
            <a:pPr eaLnBrk="1" hangingPunct="1">
              <a:lnSpc>
                <a:spcPct val="90000"/>
              </a:lnSpc>
              <a:buFont typeface="Wingdings" charset="0"/>
              <a:buChar char="l"/>
              <a:defRPr/>
            </a:pPr>
            <a:r>
              <a:rPr lang="en-US" sz="2000" b="1" smtClean="0">
                <a:ea typeface="+mn-ea"/>
              </a:rPr>
              <a:t>XYLEM:</a:t>
            </a:r>
            <a:r>
              <a:rPr lang="en-US" sz="2000" smtClean="0">
                <a:ea typeface="+mn-ea"/>
              </a:rPr>
              <a:t>  transports water and dissolved minerals from roots to leaves (ONE WAY!!)</a:t>
            </a:r>
          </a:p>
          <a:p>
            <a:pPr eaLnBrk="1" hangingPunct="1">
              <a:lnSpc>
                <a:spcPct val="90000"/>
              </a:lnSpc>
              <a:buFont typeface="Wingdings" charset="0"/>
              <a:buChar char="l"/>
              <a:defRPr/>
            </a:pPr>
            <a:r>
              <a:rPr lang="en-US" sz="2000" smtClean="0">
                <a:ea typeface="+mn-ea"/>
              </a:rPr>
              <a:t>Consists of </a:t>
            </a:r>
            <a:r>
              <a:rPr lang="en-US" sz="2000" b="1" smtClean="0">
                <a:ea typeface="+mn-ea"/>
              </a:rPr>
              <a:t>tracheids</a:t>
            </a:r>
            <a:r>
              <a:rPr lang="en-US" sz="2000" smtClean="0">
                <a:ea typeface="+mn-ea"/>
              </a:rPr>
              <a:t> and </a:t>
            </a:r>
            <a:r>
              <a:rPr lang="en-US" sz="2000" b="1" smtClean="0">
                <a:ea typeface="+mn-ea"/>
              </a:rPr>
              <a:t>vessel elements.</a:t>
            </a:r>
            <a:r>
              <a:rPr lang="en-US" sz="2000" smtClean="0">
                <a:ea typeface="+mn-ea"/>
              </a:rPr>
              <a:t>  </a:t>
            </a:r>
            <a:r>
              <a:rPr lang="en-US" sz="2000" b="1" smtClean="0">
                <a:ea typeface="+mn-ea"/>
              </a:rPr>
              <a:t>Vessel elements</a:t>
            </a:r>
            <a:r>
              <a:rPr lang="en-US" sz="2000" smtClean="0">
                <a:ea typeface="+mn-ea"/>
              </a:rPr>
              <a:t> are long continuous tubes formed from dead, hollow, cylindrical cells arranged end to end.  </a:t>
            </a:r>
            <a:r>
              <a:rPr lang="en-US" sz="2000" b="1" smtClean="0">
                <a:ea typeface="+mn-ea"/>
              </a:rPr>
              <a:t>Tracheids </a:t>
            </a:r>
            <a:r>
              <a:rPr lang="en-US" sz="2000" smtClean="0">
                <a:ea typeface="+mn-ea"/>
              </a:rPr>
              <a:t>are dead cells that taper at the ends and overlap one another</a:t>
            </a:r>
          </a:p>
          <a:p>
            <a:pPr eaLnBrk="1" hangingPunct="1">
              <a:lnSpc>
                <a:spcPct val="90000"/>
              </a:lnSpc>
              <a:buFont typeface="Wingdings" charset="0"/>
              <a:buChar char="l"/>
              <a:defRPr/>
            </a:pPr>
            <a:r>
              <a:rPr lang="en-US" sz="2000" smtClean="0">
                <a:ea typeface="+mn-ea"/>
              </a:rPr>
              <a:t>XYLEM IS DEAD!!</a:t>
            </a:r>
          </a:p>
        </p:txBody>
      </p:sp>
      <p:sp>
        <p:nvSpPr>
          <p:cNvPr id="26631" name="Rectangle 7"/>
          <p:cNvSpPr>
            <a:spLocks noGrp="1" noChangeArrowheads="1"/>
          </p:cNvSpPr>
          <p:nvPr>
            <p:ph type="body" sz="half" idx="2"/>
          </p:nvPr>
        </p:nvSpPr>
        <p:spPr/>
        <p:txBody>
          <a:bodyPr/>
          <a:lstStyle/>
          <a:p>
            <a:pPr eaLnBrk="1" hangingPunct="1">
              <a:lnSpc>
                <a:spcPct val="90000"/>
              </a:lnSpc>
              <a:buFont typeface="Wingdings" charset="0"/>
              <a:buChar char="l"/>
              <a:defRPr/>
            </a:pPr>
            <a:endParaRPr lang="en-US" sz="2000" smtClean="0">
              <a:ea typeface="+mn-ea"/>
            </a:endParaRPr>
          </a:p>
        </p:txBody>
      </p:sp>
      <p:pic>
        <p:nvPicPr>
          <p:cNvPr id="14340" name="Picture 5" descr="th?id=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2514600"/>
            <a:ext cx="2697163"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82" name="AutoShape 10"/>
          <p:cNvSpPr>
            <a:spLocks noGrp="1" noChangeArrowheads="1"/>
          </p:cNvSpPr>
          <p:nvPr>
            <p:ph type="title"/>
          </p:nvPr>
        </p:nvSpPr>
        <p:spPr/>
        <p:txBody>
          <a:bodyPr/>
          <a:lstStyle/>
          <a:p>
            <a:pPr eaLnBrk="1" hangingPunct="1">
              <a:defRPr/>
            </a:pPr>
            <a:endParaRPr lang="en-US" smtClean="0">
              <a:ea typeface="+mj-ea"/>
            </a:endParaRPr>
          </a:p>
        </p:txBody>
      </p:sp>
      <p:sp>
        <p:nvSpPr>
          <p:cNvPr id="28675" name="Rectangle 3"/>
          <p:cNvSpPr>
            <a:spLocks noGrp="1" noChangeArrowheads="1"/>
          </p:cNvSpPr>
          <p:nvPr>
            <p:ph type="body" idx="1"/>
          </p:nvPr>
        </p:nvSpPr>
        <p:spPr/>
        <p:txBody>
          <a:bodyPr/>
          <a:lstStyle/>
          <a:p>
            <a:pPr eaLnBrk="1" hangingPunct="1">
              <a:buFont typeface="Wingdings" charset="0"/>
              <a:buChar char="l"/>
              <a:defRPr/>
            </a:pPr>
            <a:r>
              <a:rPr lang="en-US" smtClean="0">
                <a:ea typeface="+mn-ea"/>
              </a:rPr>
              <a:t>Pholem transports organic nutrients (sugars) often from the leaves (source) to wherever the sugars are needed (sink).  The roots can store excess sugar, but actively growing regions may need the sugar.  It just depends.</a:t>
            </a:r>
          </a:p>
          <a:p>
            <a:pPr eaLnBrk="1" hangingPunct="1">
              <a:buFont typeface="Wingdings" charset="0"/>
              <a:buChar char="l"/>
              <a:defRPr/>
            </a:pPr>
            <a:r>
              <a:rPr lang="en-US" smtClean="0">
                <a:ea typeface="+mn-ea"/>
              </a:rPr>
              <a:t>This process is known as TRANSLOCATION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
          <p:cNvSpPr>
            <a:spLocks noGrp="1" noChangeArrowheads="1"/>
          </p:cNvSpPr>
          <p:nvPr>
            <p:ph type="title"/>
          </p:nvPr>
        </p:nvSpPr>
        <p:spPr/>
        <p:txBody>
          <a:bodyPr/>
          <a:lstStyle/>
          <a:p>
            <a:pPr eaLnBrk="1" hangingPunct="1">
              <a:defRPr/>
            </a:pPr>
            <a:r>
              <a:rPr lang="en-US" smtClean="0">
                <a:ea typeface="+mj-ea"/>
              </a:rPr>
              <a:t>How does phloem work?</a:t>
            </a:r>
          </a:p>
        </p:txBody>
      </p:sp>
      <p:sp>
        <p:nvSpPr>
          <p:cNvPr id="31754" name="Rectangle 10"/>
          <p:cNvSpPr>
            <a:spLocks noGrp="1" noChangeArrowheads="1"/>
          </p:cNvSpPr>
          <p:nvPr>
            <p:ph type="body" idx="1"/>
          </p:nvPr>
        </p:nvSpPr>
        <p:spPr>
          <a:xfrm>
            <a:off x="838200" y="1828800"/>
            <a:ext cx="7693025" cy="4257675"/>
          </a:xfrm>
        </p:spPr>
        <p:txBody>
          <a:bodyPr/>
          <a:lstStyle/>
          <a:p>
            <a:pPr eaLnBrk="1" hangingPunct="1">
              <a:buFont typeface="Wingdings" charset="0"/>
              <a:buChar char="l"/>
              <a:defRPr/>
            </a:pPr>
            <a:endParaRPr lang="en-US" smtClean="0">
              <a:ea typeface="+mn-ea"/>
            </a:endParaRPr>
          </a:p>
        </p:txBody>
      </p:sp>
      <p:pic>
        <p:nvPicPr>
          <p:cNvPr id="16387" name="Picture 5" descr="transloc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803400"/>
            <a:ext cx="8458200" cy="525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2"/>
          <p:cNvSpPr>
            <a:spLocks noGrp="1" noChangeArrowheads="1"/>
          </p:cNvSpPr>
          <p:nvPr>
            <p:ph type="title"/>
          </p:nvPr>
        </p:nvSpPr>
        <p:spPr/>
        <p:txBody>
          <a:bodyPr/>
          <a:lstStyle/>
          <a:p>
            <a:pPr algn="ctr" eaLnBrk="1" hangingPunct="1">
              <a:defRPr/>
            </a:pPr>
            <a:r>
              <a:rPr lang="en-US" smtClean="0">
                <a:ea typeface="+mj-ea"/>
              </a:rPr>
              <a:t>MERISTEMATIC TISSUE</a:t>
            </a:r>
          </a:p>
        </p:txBody>
      </p:sp>
      <p:sp>
        <p:nvSpPr>
          <p:cNvPr id="35843" name="Rectangle 3"/>
          <p:cNvSpPr>
            <a:spLocks noGrp="1" noChangeArrowheads="1"/>
          </p:cNvSpPr>
          <p:nvPr>
            <p:ph type="body" idx="1"/>
          </p:nvPr>
        </p:nvSpPr>
        <p:spPr/>
        <p:txBody>
          <a:bodyPr/>
          <a:lstStyle/>
          <a:p>
            <a:pPr eaLnBrk="1" hangingPunct="1">
              <a:lnSpc>
                <a:spcPct val="90000"/>
              </a:lnSpc>
            </a:pPr>
            <a:r>
              <a:rPr lang="en-US" altLang="en-US" smtClean="0"/>
              <a:t>Its kind of like the stem cells for plants</a:t>
            </a:r>
          </a:p>
          <a:p>
            <a:pPr eaLnBrk="1" hangingPunct="1">
              <a:lnSpc>
                <a:spcPct val="90000"/>
              </a:lnSpc>
            </a:pPr>
            <a:r>
              <a:rPr lang="en-US" altLang="en-US" smtClean="0"/>
              <a:t>Undifferentiated embryonic plant tissue from which all other plant tissues develop</a:t>
            </a:r>
          </a:p>
          <a:p>
            <a:pPr eaLnBrk="1" hangingPunct="1">
              <a:lnSpc>
                <a:spcPct val="90000"/>
              </a:lnSpc>
            </a:pPr>
            <a:r>
              <a:rPr lang="en-US" altLang="en-US" smtClean="0"/>
              <a:t>These tissues contain cells which are undergoing rapid division</a:t>
            </a:r>
          </a:p>
          <a:p>
            <a:pPr lvl="1" eaLnBrk="1" hangingPunct="1">
              <a:lnSpc>
                <a:spcPct val="90000"/>
              </a:lnSpc>
            </a:pPr>
            <a:r>
              <a:rPr lang="en-US" altLang="en-US" smtClean="0"/>
              <a:t>Apical or intercalary meristems – found along stems or at the base of leaf blades</a:t>
            </a:r>
          </a:p>
          <a:p>
            <a:pPr lvl="1" eaLnBrk="1" hangingPunct="1">
              <a:lnSpc>
                <a:spcPct val="90000"/>
              </a:lnSpc>
            </a:pPr>
            <a:r>
              <a:rPr lang="en-US" altLang="en-US" smtClean="0"/>
              <a:t>Lateral meristems – increases circumference or girth of stems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AutoShape 4"/>
          <p:cNvSpPr>
            <a:spLocks noGrp="1" noChangeArrowheads="1"/>
          </p:cNvSpPr>
          <p:nvPr>
            <p:ph type="title"/>
          </p:nvPr>
        </p:nvSpPr>
        <p:spPr/>
        <p:txBody>
          <a:bodyPr/>
          <a:lstStyle/>
          <a:p>
            <a:pPr algn="ctr" eaLnBrk="1" hangingPunct="1">
              <a:defRPr/>
            </a:pPr>
            <a:r>
              <a:rPr lang="en-US" smtClean="0">
                <a:ea typeface="+mj-ea"/>
              </a:rPr>
              <a:t>FORM AND FUNCTION</a:t>
            </a:r>
          </a:p>
        </p:txBody>
      </p:sp>
      <p:sp>
        <p:nvSpPr>
          <p:cNvPr id="6152" name="Rectangle 8"/>
          <p:cNvSpPr>
            <a:spLocks noGrp="1" noChangeArrowheads="1"/>
          </p:cNvSpPr>
          <p:nvPr>
            <p:ph type="body" idx="1"/>
          </p:nvPr>
        </p:nvSpPr>
        <p:spPr/>
        <p:txBody>
          <a:bodyPr/>
          <a:lstStyle/>
          <a:p>
            <a:pPr eaLnBrk="1" hangingPunct="1"/>
            <a:r>
              <a:rPr lang="en-US" altLang="en-US" smtClean="0"/>
              <a:t>Everything about a vascular plant is geared towards one process…</a:t>
            </a:r>
          </a:p>
          <a:p>
            <a:pPr algn="ctr" eaLnBrk="1" hangingPunct="1"/>
            <a:r>
              <a:rPr lang="en-US" altLang="en-US" smtClean="0"/>
              <a:t>PHOTOSYNTHESIS</a:t>
            </a:r>
          </a:p>
          <a:p>
            <a:pPr algn="ctr" eaLnBrk="1" hangingPunct="1"/>
            <a:r>
              <a:rPr lang="en-US" altLang="en-US" smtClean="0"/>
              <a:t>CO</a:t>
            </a:r>
            <a:r>
              <a:rPr lang="en-US" altLang="en-US" baseline="-25000" smtClean="0"/>
              <a:t>2</a:t>
            </a:r>
            <a:r>
              <a:rPr lang="en-US" altLang="en-US" smtClean="0"/>
              <a:t>  +  H</a:t>
            </a:r>
            <a:r>
              <a:rPr lang="en-US" altLang="en-US" baseline="-25000" smtClean="0"/>
              <a:t>2</a:t>
            </a:r>
            <a:r>
              <a:rPr lang="en-US" altLang="en-US" smtClean="0"/>
              <a:t>O  </a:t>
            </a:r>
            <a:r>
              <a:rPr lang="en-US" altLang="en-US" smtClean="0">
                <a:sym typeface="Wingdings" panose="05000000000000000000" pitchFamily="2" charset="2"/>
              </a:rPr>
              <a:t></a:t>
            </a:r>
            <a:r>
              <a:rPr lang="en-US" altLang="en-US" smtClean="0"/>
              <a:t>C</a:t>
            </a:r>
            <a:r>
              <a:rPr lang="en-US" altLang="en-US" baseline="-25000" smtClean="0"/>
              <a:t>6</a:t>
            </a:r>
            <a:r>
              <a:rPr lang="en-US" altLang="en-US" smtClean="0"/>
              <a:t>H</a:t>
            </a:r>
            <a:r>
              <a:rPr lang="en-US" altLang="en-US" baseline="-25000" smtClean="0"/>
              <a:t>12</a:t>
            </a:r>
            <a:r>
              <a:rPr lang="en-US" altLang="en-US" smtClean="0"/>
              <a:t>O</a:t>
            </a:r>
            <a:r>
              <a:rPr lang="en-US" altLang="en-US" baseline="-25000" smtClean="0"/>
              <a:t>6    </a:t>
            </a:r>
            <a:r>
              <a:rPr lang="en-US" altLang="en-US" smtClean="0"/>
              <a:t>+  O</a:t>
            </a:r>
            <a:r>
              <a:rPr lang="en-US" altLang="en-US" baseline="-25000" smtClean="0"/>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dissolve">
                                      <p:cBhvr>
                                        <p:cTn id="7" dur="500"/>
                                        <p:tgtEl>
                                          <p:spTgt spid="61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152">
                                            <p:txEl>
                                              <p:pRg st="0" end="0"/>
                                            </p:txEl>
                                          </p:spTgt>
                                        </p:tgtEl>
                                        <p:attrNameLst>
                                          <p:attrName>style.visibility</p:attrName>
                                        </p:attrNameLst>
                                      </p:cBhvr>
                                      <p:to>
                                        <p:strVal val="visible"/>
                                      </p:to>
                                    </p:set>
                                    <p:animEffect transition="in" filter="dissolve">
                                      <p:cBhvr>
                                        <p:cTn id="12" dur="500"/>
                                        <p:tgtEl>
                                          <p:spTgt spid="6152">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152">
                                            <p:txEl>
                                              <p:pRg st="1" end="1"/>
                                            </p:txEl>
                                          </p:spTgt>
                                        </p:tgtEl>
                                        <p:attrNameLst>
                                          <p:attrName>style.visibility</p:attrName>
                                        </p:attrNameLst>
                                      </p:cBhvr>
                                      <p:to>
                                        <p:strVal val="visible"/>
                                      </p:to>
                                    </p:set>
                                    <p:animEffect transition="in" filter="dissolve">
                                      <p:cBhvr>
                                        <p:cTn id="17" dur="500"/>
                                        <p:tgtEl>
                                          <p:spTgt spid="6152">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152">
                                            <p:txEl>
                                              <p:pRg st="2" end="2"/>
                                            </p:txEl>
                                          </p:spTgt>
                                        </p:tgtEl>
                                        <p:attrNameLst>
                                          <p:attrName>style.visibility</p:attrName>
                                        </p:attrNameLst>
                                      </p:cBhvr>
                                      <p:to>
                                        <p:strVal val="visible"/>
                                      </p:to>
                                    </p:set>
                                    <p:animEffect transition="in" filter="dissolve">
                                      <p:cBhvr>
                                        <p:cTn id="22" dur="500"/>
                                        <p:tgtEl>
                                          <p:spTgt spid="615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p:bldP spid="615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2"/>
          <p:cNvSpPr>
            <a:spLocks noGrp="1" noChangeArrowheads="1"/>
          </p:cNvSpPr>
          <p:nvPr>
            <p:ph type="title"/>
          </p:nvPr>
        </p:nvSpPr>
        <p:spPr/>
        <p:txBody>
          <a:bodyPr/>
          <a:lstStyle/>
          <a:p>
            <a:pPr algn="ctr" eaLnBrk="1" hangingPunct="1">
              <a:defRPr/>
            </a:pPr>
            <a:r>
              <a:rPr lang="en-US" smtClean="0">
                <a:ea typeface="+mj-ea"/>
              </a:rPr>
              <a:t>PLANT CELLS</a:t>
            </a:r>
          </a:p>
        </p:txBody>
      </p:sp>
      <p:sp>
        <p:nvSpPr>
          <p:cNvPr id="18435" name="Rectangle 3"/>
          <p:cNvSpPr>
            <a:spLocks noGrp="1" noChangeArrowheads="1"/>
          </p:cNvSpPr>
          <p:nvPr>
            <p:ph type="body" idx="1"/>
          </p:nvPr>
        </p:nvSpPr>
        <p:spPr/>
        <p:txBody>
          <a:bodyPr/>
          <a:lstStyle/>
          <a:p>
            <a:pPr eaLnBrk="1" hangingPunct="1">
              <a:buFont typeface="Wingdings" charset="0"/>
              <a:buChar char="l"/>
              <a:defRPr/>
            </a:pPr>
            <a:r>
              <a:rPr lang="en-US" smtClean="0">
                <a:ea typeface="+mn-ea"/>
              </a:rPr>
              <a:t>Recall:  plant cells have cell walls, chloroplasts and large central water vacuole.</a:t>
            </a:r>
          </a:p>
        </p:txBody>
      </p:sp>
      <p:pic>
        <p:nvPicPr>
          <p:cNvPr id="5123" name="Picture 7" descr="plant_cell_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3352800"/>
            <a:ext cx="4648200" cy="287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AutoShape 4"/>
          <p:cNvSpPr>
            <a:spLocks noGrp="1" noChangeArrowheads="1"/>
          </p:cNvSpPr>
          <p:nvPr>
            <p:ph type="title"/>
          </p:nvPr>
        </p:nvSpPr>
        <p:spPr/>
        <p:txBody>
          <a:bodyPr/>
          <a:lstStyle/>
          <a:p>
            <a:pPr algn="ctr" eaLnBrk="1" hangingPunct="1"/>
            <a:r>
              <a:rPr lang="en-US" altLang="en-US" sz="3200" smtClean="0"/>
              <a:t>OVERVIEW – ROOT AND SHOOT SYSTEM</a:t>
            </a:r>
          </a:p>
        </p:txBody>
      </p:sp>
      <p:sp>
        <p:nvSpPr>
          <p:cNvPr id="10250" name="Rectangle 10"/>
          <p:cNvSpPr>
            <a:spLocks noGrp="1" noChangeArrowheads="1"/>
          </p:cNvSpPr>
          <p:nvPr>
            <p:ph type="body" sz="half" idx="1"/>
          </p:nvPr>
        </p:nvSpPr>
        <p:spPr/>
        <p:txBody>
          <a:bodyPr/>
          <a:lstStyle/>
          <a:p>
            <a:pPr eaLnBrk="1" hangingPunct="1">
              <a:buFont typeface="Wingdings" charset="0"/>
              <a:buChar char="l"/>
              <a:defRPr/>
            </a:pPr>
            <a:endParaRPr lang="en-US" sz="2400" smtClean="0">
              <a:ea typeface="+mn-ea"/>
            </a:endParaRPr>
          </a:p>
        </p:txBody>
      </p:sp>
      <p:sp>
        <p:nvSpPr>
          <p:cNvPr id="10251" name="Rectangle 11"/>
          <p:cNvSpPr>
            <a:spLocks noGrp="1" noChangeArrowheads="1"/>
          </p:cNvSpPr>
          <p:nvPr>
            <p:ph type="body" sz="half" idx="2"/>
          </p:nvPr>
        </p:nvSpPr>
        <p:spPr/>
        <p:txBody>
          <a:bodyPr/>
          <a:lstStyle/>
          <a:p>
            <a:pPr eaLnBrk="1" hangingPunct="1">
              <a:buFont typeface="Wingdings" charset="0"/>
              <a:buChar char="l"/>
              <a:defRPr/>
            </a:pPr>
            <a:r>
              <a:rPr lang="en-US" sz="2400" smtClean="0">
                <a:ea typeface="+mn-ea"/>
              </a:rPr>
              <a:t>Root system is below the ground</a:t>
            </a:r>
          </a:p>
          <a:p>
            <a:pPr eaLnBrk="1" hangingPunct="1">
              <a:buFont typeface="Wingdings" charset="0"/>
              <a:buChar char="l"/>
              <a:defRPr/>
            </a:pPr>
            <a:r>
              <a:rPr lang="en-US" sz="2400" smtClean="0">
                <a:ea typeface="+mn-ea"/>
              </a:rPr>
              <a:t>Shoot system is above the ground and can include stems, leaves and sometimes flowers.</a:t>
            </a:r>
          </a:p>
        </p:txBody>
      </p:sp>
      <p:graphicFrame>
        <p:nvGraphicFramePr>
          <p:cNvPr id="6148" name="Object 6"/>
          <p:cNvGraphicFramePr>
            <a:graphicFrameLocks noChangeAspect="1"/>
          </p:cNvGraphicFramePr>
          <p:nvPr>
            <p:ph sz="half" idx="4294967295"/>
          </p:nvPr>
        </p:nvGraphicFramePr>
        <p:xfrm>
          <a:off x="5373688" y="2362200"/>
          <a:ext cx="3770312" cy="3722688"/>
        </p:xfrm>
        <a:graphic>
          <a:graphicData uri="http://schemas.openxmlformats.org/presentationml/2006/ole">
            <mc:AlternateContent xmlns:mc="http://schemas.openxmlformats.org/markup-compatibility/2006">
              <mc:Choice xmlns:v="urn:schemas-microsoft-com:vml" Requires="v">
                <p:oleObj spid="_x0000_s6150" name="Chart" r:id="rId3" imgW="3772042" imgH="3724391" progId="MSGraph.Chart.8">
                  <p:embed followColorScheme="full"/>
                </p:oleObj>
              </mc:Choice>
              <mc:Fallback>
                <p:oleObj name="Chart" r:id="rId3" imgW="3772042" imgH="3724391" progId="MSGraph.Chart.8">
                  <p:embed followColorScheme="full"/>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73688" y="2362200"/>
                        <a:ext cx="3770312" cy="372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0248" name="Picture 8" descr="th?id=H"/>
          <p:cNvPicPr>
            <a:picLocks noChangeAspect="1" noChangeArrowheads="1"/>
          </p:cNvPicPr>
          <p:nvPr>
            <p:ph sz="half" idx="4294967295"/>
          </p:nvPr>
        </p:nvPicPr>
        <p:blipFill>
          <a:blip r:embed="rId5">
            <a:extLst>
              <a:ext uri="{28A0092B-C50C-407E-A947-70E740481C1C}">
                <a14:useLocalDpi xmlns:a14="http://schemas.microsoft.com/office/drawing/2010/main" val="0"/>
              </a:ext>
            </a:extLst>
          </a:blip>
          <a:srcRect/>
          <a:stretch>
            <a:fillRect/>
          </a:stretch>
        </p:blipFill>
        <p:spPr>
          <a:xfrm>
            <a:off x="0" y="2362200"/>
            <a:ext cx="3490913" cy="457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7"/>
                    </a:srgbClr>
                  </a:outerShdw>
                </a:effectLst>
              </a14:hiddenEffects>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noChangeArrowheads="1"/>
          </p:cNvSpPr>
          <p:nvPr>
            <p:ph type="title"/>
          </p:nvPr>
        </p:nvSpPr>
        <p:spPr/>
        <p:txBody>
          <a:bodyPr/>
          <a:lstStyle/>
          <a:p>
            <a:pPr algn="ctr" eaLnBrk="1" hangingPunct="1">
              <a:defRPr/>
            </a:pPr>
            <a:r>
              <a:rPr lang="en-US" smtClean="0">
                <a:ea typeface="+mj-ea"/>
              </a:rPr>
              <a:t>ORGANS</a:t>
            </a:r>
          </a:p>
        </p:txBody>
      </p:sp>
      <p:sp>
        <p:nvSpPr>
          <p:cNvPr id="13315" name="Rectangle 3"/>
          <p:cNvSpPr>
            <a:spLocks noGrp="1" noChangeArrowheads="1"/>
          </p:cNvSpPr>
          <p:nvPr>
            <p:ph type="body" idx="1"/>
          </p:nvPr>
        </p:nvSpPr>
        <p:spPr/>
        <p:txBody>
          <a:bodyPr/>
          <a:lstStyle/>
          <a:p>
            <a:pPr eaLnBrk="1" hangingPunct="1">
              <a:buFont typeface="Wingdings" charset="0"/>
              <a:buChar char="l"/>
              <a:defRPr/>
            </a:pPr>
            <a:r>
              <a:rPr lang="en-US" b="1" smtClean="0">
                <a:ea typeface="+mn-ea"/>
              </a:rPr>
              <a:t>Leaf</a:t>
            </a:r>
            <a:r>
              <a:rPr lang="en-US" smtClean="0">
                <a:ea typeface="+mn-ea"/>
              </a:rPr>
              <a:t>:  primary site of photosynthesis</a:t>
            </a:r>
          </a:p>
          <a:p>
            <a:pPr eaLnBrk="1" hangingPunct="1">
              <a:buFont typeface="Wingdings" charset="0"/>
              <a:buChar char="l"/>
              <a:defRPr/>
            </a:pPr>
            <a:r>
              <a:rPr lang="en-US" b="1" smtClean="0">
                <a:ea typeface="+mn-ea"/>
              </a:rPr>
              <a:t>Stem</a:t>
            </a:r>
            <a:r>
              <a:rPr lang="en-US" smtClean="0">
                <a:ea typeface="+mn-ea"/>
              </a:rPr>
              <a:t>:  conduction of water and dissolved minerals and sugars and structure and support</a:t>
            </a:r>
          </a:p>
          <a:p>
            <a:pPr eaLnBrk="1" hangingPunct="1">
              <a:buFont typeface="Wingdings" charset="0"/>
              <a:buChar char="l"/>
              <a:defRPr/>
            </a:pPr>
            <a:r>
              <a:rPr lang="en-US" b="1" smtClean="0">
                <a:ea typeface="+mn-ea"/>
              </a:rPr>
              <a:t>Root:</a:t>
            </a:r>
            <a:r>
              <a:rPr lang="en-US" smtClean="0">
                <a:ea typeface="+mn-ea"/>
              </a:rPr>
              <a:t>  anchorage; absorption of water and dissolved minerals</a:t>
            </a:r>
          </a:p>
          <a:p>
            <a:pPr eaLnBrk="1" hangingPunct="1">
              <a:buFont typeface="Wingdings" charset="0"/>
              <a:buChar char="l"/>
              <a:defRPr/>
            </a:pPr>
            <a:r>
              <a:rPr lang="en-US" b="1" smtClean="0">
                <a:ea typeface="+mn-ea"/>
              </a:rPr>
              <a:t>Flower</a:t>
            </a:r>
            <a:r>
              <a:rPr lang="en-US" smtClean="0">
                <a:ea typeface="+mn-ea"/>
              </a:rPr>
              <a:t>:  seed production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p:txBody>
          <a:bodyPr/>
          <a:lstStyle/>
          <a:p>
            <a:pPr algn="ctr" eaLnBrk="1" hangingPunct="1">
              <a:defRPr/>
            </a:pPr>
            <a:r>
              <a:rPr lang="en-US" smtClean="0">
                <a:ea typeface="+mj-ea"/>
              </a:rPr>
              <a:t>TISSUES</a:t>
            </a:r>
          </a:p>
        </p:txBody>
      </p:sp>
      <p:sp>
        <p:nvSpPr>
          <p:cNvPr id="14339" name="Rectangle 3"/>
          <p:cNvSpPr>
            <a:spLocks noGrp="1" noChangeArrowheads="1"/>
          </p:cNvSpPr>
          <p:nvPr>
            <p:ph type="body" idx="1"/>
          </p:nvPr>
        </p:nvSpPr>
        <p:spPr/>
        <p:txBody>
          <a:bodyPr/>
          <a:lstStyle/>
          <a:p>
            <a:pPr eaLnBrk="1" hangingPunct="1">
              <a:buFont typeface="Wingdings" charset="0"/>
              <a:buChar char="l"/>
              <a:defRPr/>
            </a:pPr>
            <a:r>
              <a:rPr lang="en-US" smtClean="0">
                <a:ea typeface="+mn-ea"/>
              </a:rPr>
              <a:t>Each type of tissue is continuous throughout the plant structure</a:t>
            </a:r>
          </a:p>
          <a:p>
            <a:pPr eaLnBrk="1" hangingPunct="1">
              <a:buFont typeface="Wingdings" charset="0"/>
              <a:buChar char="l"/>
              <a:defRPr/>
            </a:pPr>
            <a:r>
              <a:rPr lang="en-US" smtClean="0">
                <a:ea typeface="+mn-ea"/>
              </a:rPr>
              <a:t>Each tissue contains cells that are adapted to perform a specific function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noChangeArrowheads="1"/>
          </p:cNvSpPr>
          <p:nvPr>
            <p:ph type="title"/>
          </p:nvPr>
        </p:nvSpPr>
        <p:spPr/>
        <p:txBody>
          <a:bodyPr/>
          <a:lstStyle/>
          <a:p>
            <a:pPr algn="ctr" eaLnBrk="1" hangingPunct="1">
              <a:defRPr/>
            </a:pPr>
            <a:r>
              <a:rPr lang="en-US" smtClean="0">
                <a:ea typeface="+mj-ea"/>
              </a:rPr>
              <a:t>GROUND</a:t>
            </a:r>
          </a:p>
        </p:txBody>
      </p:sp>
      <p:sp>
        <p:nvSpPr>
          <p:cNvPr id="16387" name="Rectangle 3"/>
          <p:cNvSpPr>
            <a:spLocks noGrp="1" noChangeArrowheads="1"/>
          </p:cNvSpPr>
          <p:nvPr>
            <p:ph type="body" idx="1"/>
          </p:nvPr>
        </p:nvSpPr>
        <p:spPr/>
        <p:txBody>
          <a:bodyPr/>
          <a:lstStyle/>
          <a:p>
            <a:pPr eaLnBrk="1" hangingPunct="1">
              <a:buFont typeface="Wingdings" charset="0"/>
              <a:buChar char="l"/>
              <a:defRPr/>
            </a:pPr>
            <a:r>
              <a:rPr lang="en-US" smtClean="0">
                <a:ea typeface="+mn-ea"/>
              </a:rPr>
              <a:t>Has multiple functions and makes up most of the inside of a plant</a:t>
            </a:r>
          </a:p>
          <a:p>
            <a:pPr lvl="1" eaLnBrk="1" hangingPunct="1">
              <a:defRPr/>
            </a:pPr>
            <a:r>
              <a:rPr lang="en-US" u="sng" smtClean="0">
                <a:ea typeface="+mn-ea"/>
              </a:rPr>
              <a:t>Parenchyma</a:t>
            </a:r>
            <a:r>
              <a:rPr lang="en-US" smtClean="0">
                <a:ea typeface="+mn-ea"/>
              </a:rPr>
              <a:t>:  storage, photosynthesis, gas exchange, protection, tissue repair and replacement.</a:t>
            </a:r>
          </a:p>
          <a:p>
            <a:pPr lvl="1" eaLnBrk="1" hangingPunct="1">
              <a:defRPr/>
            </a:pPr>
            <a:r>
              <a:rPr lang="en-US" u="sng" smtClean="0">
                <a:ea typeface="+mn-ea"/>
              </a:rPr>
              <a:t>Collenchyma:</a:t>
            </a:r>
            <a:r>
              <a:rPr lang="en-US" smtClean="0">
                <a:ea typeface="+mn-ea"/>
              </a:rPr>
              <a:t>  support surrounding tissues, provided flexibility for plant, tissue repair and replacement</a:t>
            </a:r>
          </a:p>
          <a:p>
            <a:pPr lvl="1" eaLnBrk="1" hangingPunct="1">
              <a:defRPr/>
            </a:pPr>
            <a:r>
              <a:rPr lang="en-US" u="sng" smtClean="0">
                <a:ea typeface="+mn-ea"/>
              </a:rPr>
              <a:t>Schlerenchyma</a:t>
            </a:r>
            <a:r>
              <a:rPr lang="en-US" smtClean="0">
                <a:ea typeface="+mn-ea"/>
              </a:rPr>
              <a:t>:  support of the mature plant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AutoShape 6"/>
          <p:cNvSpPr>
            <a:spLocks noGrp="1" noChangeArrowheads="1"/>
          </p:cNvSpPr>
          <p:nvPr>
            <p:ph type="title"/>
          </p:nvPr>
        </p:nvSpPr>
        <p:spPr/>
        <p:txBody>
          <a:bodyPr/>
          <a:lstStyle/>
          <a:p>
            <a:pPr algn="ctr" eaLnBrk="1" hangingPunct="1">
              <a:defRPr/>
            </a:pPr>
            <a:r>
              <a:rPr lang="en-US" smtClean="0">
                <a:ea typeface="+mj-ea"/>
              </a:rPr>
              <a:t>DERMAL</a:t>
            </a:r>
          </a:p>
        </p:txBody>
      </p:sp>
      <p:sp>
        <p:nvSpPr>
          <p:cNvPr id="19459" name="Rectangle 3"/>
          <p:cNvSpPr>
            <a:spLocks noGrp="1" noChangeArrowheads="1"/>
          </p:cNvSpPr>
          <p:nvPr>
            <p:ph type="body" sz="half" idx="1"/>
          </p:nvPr>
        </p:nvSpPr>
        <p:spPr/>
        <p:txBody>
          <a:bodyPr/>
          <a:lstStyle/>
          <a:p>
            <a:pPr eaLnBrk="1" hangingPunct="1">
              <a:buFont typeface="Wingdings" charset="0"/>
              <a:buChar char="l"/>
              <a:defRPr/>
            </a:pPr>
            <a:r>
              <a:rPr lang="en-US" sz="2000" smtClean="0">
                <a:ea typeface="+mn-ea"/>
              </a:rPr>
              <a:t>the outer layers of cells that form a protective covering for the plant</a:t>
            </a:r>
          </a:p>
          <a:p>
            <a:pPr lvl="1" eaLnBrk="1" hangingPunct="1">
              <a:defRPr/>
            </a:pPr>
            <a:r>
              <a:rPr lang="en-US" sz="2000" smtClean="0">
                <a:ea typeface="+mn-ea"/>
              </a:rPr>
              <a:t>Includes the epidermis and the periderm</a:t>
            </a:r>
          </a:p>
          <a:p>
            <a:pPr lvl="2" eaLnBrk="1" hangingPunct="1">
              <a:buFont typeface="Wingdings" charset="0"/>
              <a:buChar char="l"/>
              <a:defRPr/>
            </a:pPr>
            <a:r>
              <a:rPr lang="en-US" b="1" smtClean="0">
                <a:ea typeface="+mn-ea"/>
              </a:rPr>
              <a:t>Guard cells</a:t>
            </a:r>
            <a:r>
              <a:rPr lang="en-US" smtClean="0">
                <a:ea typeface="+mn-ea"/>
              </a:rPr>
              <a:t> are cells found in the upper and lower epidermis of leaves and perform gas exchange through the stoma (hole)</a:t>
            </a:r>
          </a:p>
          <a:p>
            <a:pPr lvl="2" eaLnBrk="1" hangingPunct="1">
              <a:buFont typeface="Wingdings" charset="0"/>
              <a:buChar char="l"/>
              <a:defRPr/>
            </a:pPr>
            <a:endParaRPr lang="en-US" smtClean="0">
              <a:ea typeface="+mn-ea"/>
            </a:endParaRPr>
          </a:p>
        </p:txBody>
      </p:sp>
      <p:pic>
        <p:nvPicPr>
          <p:cNvPr id="19461" name="Picture 5" descr="http://faculty.unlv.edu/schulte/Anatomy/Leaves/PopulusStomata.jpg"/>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953000" y="3581400"/>
            <a:ext cx="3429000" cy="28305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7"/>
                    </a:srgbClr>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4" name="AutoShape 6"/>
          <p:cNvSpPr>
            <a:spLocks noGrp="1" noChangeArrowheads="1"/>
          </p:cNvSpPr>
          <p:nvPr>
            <p:ph type="title"/>
          </p:nvPr>
        </p:nvSpPr>
        <p:spPr/>
        <p:txBody>
          <a:bodyPr/>
          <a:lstStyle/>
          <a:p>
            <a:pPr eaLnBrk="1" hangingPunct="1">
              <a:defRPr/>
            </a:pPr>
            <a:endParaRPr lang="en-US" smtClean="0">
              <a:ea typeface="+mj-ea"/>
            </a:endParaRPr>
          </a:p>
        </p:txBody>
      </p:sp>
      <p:sp>
        <p:nvSpPr>
          <p:cNvPr id="22531" name="Rectangle 3"/>
          <p:cNvSpPr>
            <a:spLocks noGrp="1" noChangeArrowheads="1"/>
          </p:cNvSpPr>
          <p:nvPr>
            <p:ph type="body" sz="half" idx="1"/>
          </p:nvPr>
        </p:nvSpPr>
        <p:spPr/>
        <p:txBody>
          <a:bodyPr/>
          <a:lstStyle/>
          <a:p>
            <a:pPr lvl="2" eaLnBrk="1" hangingPunct="1"/>
            <a:r>
              <a:rPr lang="en-US" altLang="en-US" b="1" smtClean="0"/>
              <a:t>Trichomes</a:t>
            </a:r>
            <a:r>
              <a:rPr lang="en-US" altLang="en-US" smtClean="0"/>
              <a:t> – tiny growths on the leaves and stems of some plants that can make the plant appear fuzzy or wooly.  Help keep leaf surfaces cool and some secrete toxic substances that repel herbivores.</a:t>
            </a:r>
          </a:p>
        </p:txBody>
      </p:sp>
      <p:pic>
        <p:nvPicPr>
          <p:cNvPr id="22533" name="Picture 5" descr="th?id=H"/>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495800" y="2895600"/>
            <a:ext cx="3927475" cy="25130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808080">
                      <a:alpha val="74997"/>
                    </a:srgbClr>
                  </a:outerShdw>
                </a:effectLst>
              </a14:hiddenEffects>
            </a:ext>
          </a:extLst>
        </p:spPr>
      </p:pic>
    </p:spTree>
  </p:cSld>
  <p:clrMapOvr>
    <a:masterClrMapping/>
  </p:clrMapOvr>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EF6C859F0E51B4E8CAAC9448BB9A517" ma:contentTypeVersion="" ma:contentTypeDescription="Create a new document." ma:contentTypeScope="" ma:versionID="14ca894cf831fb6a29792b95be7d80da">
  <xsd:schema xmlns:xsd="http://www.w3.org/2001/XMLSchema" xmlns:xs="http://www.w3.org/2001/XMLSchema" xmlns:p="http://schemas.microsoft.com/office/2006/metadata/properties" targetNamespace="http://schemas.microsoft.com/office/2006/metadata/properties" ma:root="true" ma:fieldsID="9b938d1d0e22567bcc0762bf6997737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C7C4433-0F92-4A30-B13A-428CF50FF905}">
  <ds:schemaRefs>
    <ds:schemaRef ds:uri="http://schemas.microsoft.com/office/2006/metadata/longProperties"/>
  </ds:schemaRefs>
</ds:datastoreItem>
</file>

<file path=customXml/itemProps2.xml><?xml version="1.0" encoding="utf-8"?>
<ds:datastoreItem xmlns:ds="http://schemas.openxmlformats.org/officeDocument/2006/customXml" ds:itemID="{F13EB98D-F317-4C93-84C7-774606215AAF}">
  <ds:schemaRefs>
    <ds:schemaRef ds:uri="http://schemas.microsoft.com/sharepoint/v3/contenttype/forms"/>
  </ds:schemaRefs>
</ds:datastoreItem>
</file>

<file path=customXml/itemProps3.xml><?xml version="1.0" encoding="utf-8"?>
<ds:datastoreItem xmlns:ds="http://schemas.openxmlformats.org/officeDocument/2006/customXml" ds:itemID="{AE350BEB-D43D-4B65-9DF4-8EEE3ADC77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4.xml><?xml version="1.0" encoding="utf-8"?>
<ds:datastoreItem xmlns:ds="http://schemas.openxmlformats.org/officeDocument/2006/customXml" ds:itemID="{9E515AC4-AEE4-4209-A235-7B189938DDCC}">
  <ds:schemaRefs>
    <ds:schemaRef ds:uri="http://schemas.microsoft.com/office/infopath/2007/PartnerControls"/>
    <ds:schemaRef ds:uri="http://schemas.microsoft.com/office/2006/metadata/properties"/>
    <ds:schemaRef ds:uri="http://www.w3.org/XML/1998/namespace"/>
    <ds:schemaRef ds:uri="http://schemas.openxmlformats.org/package/2006/metadata/core-properties"/>
    <ds:schemaRef ds:uri="http://schemas.microsoft.com/office/2006/documentManagement/types"/>
    <ds:schemaRef ds:uri="http://purl.org/dc/elements/1.1/"/>
    <ds:schemaRef ds:uri="http://purl.org/dc/term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Capsules</Template>
  <TotalTime>80</TotalTime>
  <Words>497</Words>
  <Application>Microsoft Office PowerPoint</Application>
  <PresentationFormat>On-screen Show (4:3)</PresentationFormat>
  <Paragraphs>45</Paragraphs>
  <Slides>15</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2" baseType="lpstr">
      <vt:lpstr>Arial</vt:lpstr>
      <vt:lpstr>MS PGothic</vt:lpstr>
      <vt:lpstr>Wingdings</vt:lpstr>
      <vt:lpstr>Calibri</vt:lpstr>
      <vt:lpstr>Times New Roman</vt:lpstr>
      <vt:lpstr>Capsules</vt:lpstr>
      <vt:lpstr>Microsoft Graph Chart</vt:lpstr>
      <vt:lpstr>VASCULAR PLANTS</vt:lpstr>
      <vt:lpstr>FORM AND FUNCTION</vt:lpstr>
      <vt:lpstr>PLANT CELLS</vt:lpstr>
      <vt:lpstr>OVERVIEW – ROOT AND SHOOT SYSTEM</vt:lpstr>
      <vt:lpstr>ORGANS</vt:lpstr>
      <vt:lpstr>TISSUES</vt:lpstr>
      <vt:lpstr>GROUND</vt:lpstr>
      <vt:lpstr>DERMAL</vt:lpstr>
      <vt:lpstr>PowerPoint Presentation</vt:lpstr>
      <vt:lpstr>PowerPoint Presentation</vt:lpstr>
      <vt:lpstr>VASCULAR</vt:lpstr>
      <vt:lpstr>PowerPoint Presentation</vt:lpstr>
      <vt:lpstr>PowerPoint Presentation</vt:lpstr>
      <vt:lpstr>How does phloem work?</vt:lpstr>
      <vt:lpstr>MERISTEMATIC TISSUE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VASCULAR PLANTS</dc:title>
  <dc:creator>Piera</dc:creator>
  <cp:lastModifiedBy>Richard Ochran</cp:lastModifiedBy>
  <cp:revision>4</cp:revision>
  <dcterms:created xsi:type="dcterms:W3CDTF">2014-01-06T19:38:11Z</dcterms:created>
  <dcterms:modified xsi:type="dcterms:W3CDTF">2014-12-23T03:50:30Z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Ms. Thomas - Heart Lake SS</vt:lpwstr>
  </property>
  <property fmtid="{D5CDD505-2E9C-101B-9397-08002B2CF9AE}" pid="3" name="display_urn:schemas-microsoft-com:office:office#Author">
    <vt:lpwstr>Ms. Thomas - Heart Lake SS</vt:lpwstr>
  </property>
</Properties>
</file>